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5" r:id="rId2"/>
  </p:sldMasterIdLst>
  <p:notesMasterIdLst>
    <p:notesMasterId r:id="rId3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34"/>
      <p:bold r:id="rId35"/>
      <p:italic r:id="rId36"/>
      <p:boldItalic r:id="rId37"/>
    </p:embeddedFon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Merriweather Sans" pitchFamily="2" charset="0"/>
      <p:regular r:id="rId42"/>
      <p:bold r:id="rId43"/>
      <p:italic r:id="rId44"/>
      <p:boldItalic r:id="rId45"/>
    </p:embeddedFont>
    <p:embeddedFont>
      <p:font typeface="Quattrocento Sans" panose="020F0502020204030204" pitchFamily="34" charset="0"/>
      <p:regular r:id="rId46"/>
      <p:bold r:id="rId47"/>
      <p:italic r:id="rId48"/>
      <p:boldItalic r:id="rId49"/>
    </p:embeddedFont>
    <p:embeddedFont>
      <p:font typeface="Roboto Mono" panose="00000009000000000000" pitchFamily="49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s7AouBzsNsAJF22IiHarN8oyLl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4C0635-F97F-4513-804A-DA0C959CC587}">
  <a:tblStyle styleId="{244C0635-F97F-4513-804A-DA0C959CC5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8" d="100"/>
          <a:sy n="128" d="100"/>
        </p:scale>
        <p:origin x="1134" y="3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6.fntdata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Some of the distributions are right or left skewed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OLS kind this matters if it is normally distributed or not, otherwise we need to do log transforms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Rainfall 0/1 are not evenly distributed. It rains most of the days.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But for predictive model like ours(LR, NN etc) we can use as is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463a34655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3463a34655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New feature creation - cyclic features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Drop day/month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463a34655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3463a34655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Correlated features to be dropped (big red box - explain)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Previous day features leading to a small bump in performance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New feature creation - cyclic features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Drop day/month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12f3e9407600e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6e12f3e9407600e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Train/Val - 80:20 - 2160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LR - 88/88/89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Naresh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KNN - 89/89/87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CNN - 88/88/89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XGBoost - 96/87/88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Ensemble - 89/89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Accuracy, precision, recall and f-score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Classic Models:</a:t>
            </a:r>
            <a:endParaRPr/>
          </a:p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Tabular weather features (e.g., temperature, humidity, wind)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Small to medium datasets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Structured historical rainfall features (aggregated, engineered)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Neural Net/ DL Models:</a:t>
            </a:r>
            <a:endParaRPr/>
          </a:p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Raw time series of weather features (e.g., 30-day sliding windows)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sequence matters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Larger datasets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—---------------------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NN (MLP)	Can learn non-linear interactions - Needs more data, no sequence handling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1D CNN	Extracts local temporal patterns (sliding window) - Needs tuning of kernel size; less global sequence modeling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2D CNN	Used when reshaping data into image or grid (e.g., satellite) - Not natural for pure tabular time-series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LSTM		Captures long-term dependencies in sequences - Slower to train, may overfit on small data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GRU		Lighter, faster LSTM variant - Slightly less expressive than LSTM</a:t>
            </a:r>
            <a:endParaRPr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Ensemble: Weighted sum of probabilities from different models which Deepak will cover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Train/Val - 80:20 - 2160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Baseline - 75% accurate on validation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LR - 88/88/89 - Simple logistic regression with tuned hyperparameters to classify an observation to rain vs no-rain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KNN - 89/89/87 - The basic idea is to create a feature vector per observation in the embedding space (which is labeled) . Then match the incoming test observation with top K nearest vectors in this space and assign majority label.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CNN - 88/88/89 - Use a 1D convnet or 2D convnet with tuned kernel sizes to produce feature and their relations and then classify into rain vs no-rain.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XGBoost - 96/87/88 - Use a set of weak learners to improve the model incrementally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Ensemble - 89/89 - combine the results from all of the above techniques.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Accuracy, precision, recall and f-score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Search - Samples random combinations - Fast, better in high dim - Still trial-and-error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Mridul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b9d22c896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9" name="Google Shape;219;g34b9d22c896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Mridul 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Hyperparameter tuning: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Grid search -  Exhaustive over a parameter grid - Simple, parallelizable - Expensive, slow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Optuna (Bayesian) -	Smart sampling via </a:t>
            </a:r>
            <a:r>
              <a:rPr lang="en" b="1">
                <a:solidFill>
                  <a:schemeClr val="dk1"/>
                </a:solidFill>
              </a:rPr>
              <a:t>Bayesian Optimization Algorithm</a:t>
            </a:r>
            <a:r>
              <a:rPr lang="en">
                <a:solidFill>
                  <a:schemeClr val="dk1"/>
                </a:solidFill>
              </a:rPr>
              <a:t>- Efficient in high dimensions, learns good zones - More setup, needs pruning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Instead of randomly trying hyperparameters, TPE </a:t>
            </a:r>
            <a:r>
              <a:rPr lang="en" b="1">
                <a:solidFill>
                  <a:schemeClr val="dk1"/>
                </a:solidFill>
              </a:rPr>
              <a:t>learns from past trials</a:t>
            </a:r>
            <a:r>
              <a:rPr lang="en">
                <a:solidFill>
                  <a:schemeClr val="dk1"/>
                </a:solidFill>
              </a:rPr>
              <a:t> to choose the </a:t>
            </a:r>
            <a:r>
              <a:rPr lang="en" b="1">
                <a:solidFill>
                  <a:schemeClr val="dk1"/>
                </a:solidFill>
              </a:rPr>
              <a:t>next best configuration</a:t>
            </a:r>
            <a:r>
              <a:rPr lang="en">
                <a:solidFill>
                  <a:schemeClr val="dk1"/>
                </a:solidFill>
              </a:rPr>
              <a:t> more intelligently.</a:t>
            </a:r>
            <a:endParaRPr>
              <a:solidFill>
                <a:schemeClr val="dk1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>
                <a:solidFill>
                  <a:schemeClr val="dk1"/>
                </a:solidFill>
              </a:rPr>
              <a:t>Imagine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</a:t>
            </a:r>
            <a:r>
              <a:rPr lang="en">
                <a:solidFill>
                  <a:schemeClr val="dk1"/>
                </a:solidFill>
              </a:rPr>
              <a:t> = 0.001 consistently leads to high accuracy. TPE will </a:t>
            </a:r>
            <a:r>
              <a:rPr lang="en" b="1">
                <a:solidFill>
                  <a:schemeClr val="dk1"/>
                </a:solidFill>
              </a:rPr>
              <a:t>sample more</a:t>
            </a:r>
            <a:r>
              <a:rPr lang="en">
                <a:solidFill>
                  <a:schemeClr val="dk1"/>
                </a:solidFill>
              </a:rPr>
              <a:t> around 0.001 and </a:t>
            </a:r>
            <a:r>
              <a:rPr lang="en" b="1">
                <a:solidFill>
                  <a:schemeClr val="dk1"/>
                </a:solidFill>
              </a:rPr>
              <a:t>less</a:t>
            </a:r>
            <a:r>
              <a:rPr lang="en">
                <a:solidFill>
                  <a:schemeClr val="dk1"/>
                </a:solidFill>
              </a:rPr>
              <a:t> around poor values like 0.1. Helps in pruning.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From range for each hyperparameter -&gt; Best hyperparameters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Mridul 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</a:rPr>
              <a:t>X-axis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</a:t>
            </a:r>
            <a:r>
              <a:rPr lang="en" b="1">
                <a:solidFill>
                  <a:schemeClr val="dk1"/>
                </a:solidFill>
              </a:rPr>
              <a:t>relative importance score</a:t>
            </a:r>
            <a:r>
              <a:rPr lang="en">
                <a:solidFill>
                  <a:schemeClr val="dk1"/>
                </a:solidFill>
              </a:rPr>
              <a:t> of each hyperparameter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It’s a value between </a:t>
            </a:r>
            <a:r>
              <a:rPr lang="en" b="1">
                <a:solidFill>
                  <a:schemeClr val="dk1"/>
                </a:solidFill>
              </a:rPr>
              <a:t>0 and 1</a:t>
            </a:r>
            <a:r>
              <a:rPr lang="en">
                <a:solidFill>
                  <a:schemeClr val="dk1"/>
                </a:solidFill>
              </a:rPr>
              <a:t> (often summing to 1), indicating how much that hyperparameter influenced the </a:t>
            </a:r>
            <a:r>
              <a:rPr lang="en" b="1">
                <a:solidFill>
                  <a:schemeClr val="dk1"/>
                </a:solidFill>
              </a:rPr>
              <a:t>objective value</a:t>
            </a:r>
            <a:r>
              <a:rPr lang="en">
                <a:solidFill>
                  <a:schemeClr val="dk1"/>
                </a:solidFill>
              </a:rPr>
              <a:t> across all trials</a:t>
            </a:r>
            <a:endParaRPr>
              <a:solidFill>
                <a:schemeClr val="dk1"/>
              </a:solidFill>
            </a:endParaRPr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higher value = more influence on the objective (e.g., accuracy, auc)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>
                <a:solidFill>
                  <a:schemeClr val="dk1"/>
                </a:solidFill>
              </a:rPr>
              <a:t>Y-axis (each bar)</a:t>
            </a:r>
            <a:endParaRPr sz="1300"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Represents a specific </a:t>
            </a:r>
            <a:r>
              <a:rPr lang="en" b="1">
                <a:solidFill>
                  <a:schemeClr val="dk1"/>
                </a:solidFill>
              </a:rPr>
              <a:t>hyperparameter</a:t>
            </a:r>
            <a:r>
              <a:rPr lang="en">
                <a:solidFill>
                  <a:schemeClr val="dk1"/>
                </a:solidFill>
              </a:rPr>
              <a:t> you tuned (e.g.,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—---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Use this to </a:t>
            </a:r>
            <a:r>
              <a:rPr lang="en" b="1">
                <a:solidFill>
                  <a:schemeClr val="dk1"/>
                </a:solidFill>
              </a:rPr>
              <a:t>prioritize future tuning</a:t>
            </a:r>
            <a:r>
              <a:rPr lang="en">
                <a:solidFill>
                  <a:schemeClr val="dk1"/>
                </a:solidFill>
              </a:rPr>
              <a:t> or </a:t>
            </a:r>
            <a:r>
              <a:rPr lang="en" b="1">
                <a:solidFill>
                  <a:schemeClr val="dk1"/>
                </a:solidFill>
              </a:rPr>
              <a:t>simplify your search space</a:t>
            </a:r>
            <a:r>
              <a:rPr lang="en">
                <a:solidFill>
                  <a:schemeClr val="dk1"/>
                </a:solidFill>
              </a:rPr>
              <a:t>!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XGBoost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Objective value: auc - </a:t>
            </a:r>
            <a:r>
              <a:rPr lang="en">
                <a:solidFill>
                  <a:schemeClr val="dk1"/>
                </a:solidFill>
              </a:rPr>
              <a:t>Insensitive to threshold, robust to imbalance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Most AUC gains in this experiment came from tuning the </a:t>
            </a:r>
            <a:r>
              <a:rPr lang="en" b="1">
                <a:solidFill>
                  <a:schemeClr val="dk1"/>
                </a:solidFill>
              </a:rPr>
              <a:t>learning rate</a:t>
            </a:r>
            <a:r>
              <a:rPr lang="en">
                <a:solidFill>
                  <a:schemeClr val="dk1"/>
                </a:solidFill>
              </a:rPr>
              <a:t>, followed by adjusting tree count and </a:t>
            </a:r>
            <a:r>
              <a:rPr lang="en" b="1">
                <a:solidFill>
                  <a:schemeClr val="dk1"/>
                </a:solidFill>
              </a:rPr>
              <a:t>class imbalance</a:t>
            </a:r>
            <a:r>
              <a:rPr lang="en">
                <a:solidFill>
                  <a:schemeClr val="dk1"/>
                </a:solidFill>
              </a:rPr>
              <a:t> weight.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Surprisingly, tree structure (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min_child_weight</a:t>
            </a:r>
            <a:r>
              <a:rPr lang="en">
                <a:solidFill>
                  <a:schemeClr val="dk1"/>
                </a:solidFill>
              </a:rPr>
              <a:t>) had little impact — suggesting AUC was driven more by optimization dynamics than tree depth.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1F1F1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Params: {'n_estimators': 579, 'max_depth': 4, 'learning_rate': 0.0419040355824214, 'subsample': 0.9765209337634819, 'colsample_bytree': 0.6662418067072496, 'reg_alpha': 0.6998595811201204, 'reg_lambda': 2.744958985622577, 'min_child_weight': 10, 'scale_pos_weight': 3.1446884884600026}</a:t>
            </a:r>
            <a:endParaRPr sz="1050">
              <a:solidFill>
                <a:srgbClr val="1F1F1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Every Optuna plot (optimization history, parallel plot, slice, importance) shows </a:t>
            </a:r>
            <a:r>
              <a:rPr lang="en" b="1">
                <a:solidFill>
                  <a:schemeClr val="dk1"/>
                </a:solidFill>
              </a:rPr>
              <a:t>AUC values</a:t>
            </a:r>
            <a:r>
              <a:rPr lang="en">
                <a:solidFill>
                  <a:schemeClr val="dk1"/>
                </a:solidFill>
              </a:rPr>
              <a:t> on the Y-axis under </a:t>
            </a:r>
            <a:r>
              <a:rPr lang="en" b="1">
                <a:solidFill>
                  <a:schemeClr val="dk1"/>
                </a:solidFill>
              </a:rPr>
              <a:t>"objective value"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/>
              <a:t>Hyperparameter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Importance</a:t>
            </a:r>
            <a:endParaRPr b="1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Description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learning_rate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0.51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How fast the model learns. Small values slow but steady; large values can overshoot. Most impactful here.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0.12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Number of boosting rounds (trees). More trees can help, but only if learning rate is small.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scale_pos_weight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0.09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Adjusts for class imbalance. Higher = more emphasis on positive class (rain).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reg_alpha</a:t>
            </a:r>
            <a:r>
              <a:rPr lang="en"/>
              <a:t> (L1)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0.09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L1 regularization. Can push some weights to zero (feature selection).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reg_lambda</a:t>
            </a:r>
            <a:r>
              <a:rPr lang="en"/>
              <a:t> (L2)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0.06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L2 regularization. Helps avoid overfitting by penalizing large weights.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colsample_bytree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0.05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% of features used per tree. Lower = more randomness, potentially less overfitting.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subsample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0.03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% of rows (data points) used per tree. Again controls variance and overfitting.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min_child_weight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0.03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Minimum sum of instance weight in a child node. Higher values make the algorithm more conservative.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</a:t>
            </a:r>
            <a:endParaRPr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0.02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Maximum tree depth. Controls model complexity. Surprisingly unimportant here.</a:t>
            </a:r>
            <a:endParaRPr sz="14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b9d22c896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b9d22c896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Deepak: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Best for -</a:t>
            </a:r>
            <a:r>
              <a:rPr lang="en" b="1">
                <a:solidFill>
                  <a:schemeClr val="dk1"/>
                </a:solidFill>
              </a:rPr>
              <a:t>Sequential data/ time series</a:t>
            </a:r>
            <a:endParaRPr sz="1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The input is a 1D tensor of shape </a:t>
            </a:r>
            <a:r>
              <a:rPr lang="en" sz="1000">
                <a:solidFill>
                  <a:srgbClr val="188038"/>
                </a:solidFill>
              </a:rPr>
              <a:t>(timesteps, features)</a:t>
            </a:r>
            <a:r>
              <a:rPr lang="en" sz="1000">
                <a:solidFill>
                  <a:schemeClr val="dk1"/>
                </a:solidFill>
              </a:rPr>
              <a:t>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</a:rPr>
              <a:t>Convolution happens only along one axis — typically the time or sequence axis.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Filters slide over time steps to capture temporal patterns.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Number of filters:Controls how many features are learned per layer.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Kernel size:Length/shape of the filter. Affects feature granularity.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Dropout rate:Helps prevent overfitting by randomly dropping neurons.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Dense layer units:Number of units in fully connected layers.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Learning rate:Crucial for training dynamics.</a:t>
            </a: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ba3a7bfa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ba3a7bfa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Best for: </a:t>
            </a:r>
            <a:r>
              <a:rPr lang="en" b="1">
                <a:solidFill>
                  <a:schemeClr val="dk1"/>
                </a:solidFill>
              </a:rPr>
              <a:t>Spatial data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Input is a 3D tensor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Convolution happens across </a:t>
            </a:r>
            <a:r>
              <a:rPr lang="en" b="1">
                <a:solidFill>
                  <a:schemeClr val="dk1"/>
                </a:solidFill>
              </a:rPr>
              <a:t>two axes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Filters capture </a:t>
            </a:r>
            <a:r>
              <a:rPr lang="en" b="1">
                <a:solidFill>
                  <a:schemeClr val="dk1"/>
                </a:solidFill>
              </a:rPr>
              <a:t>spatial patterns</a:t>
            </a:r>
            <a:r>
              <a:rPr lang="en">
                <a:solidFill>
                  <a:schemeClr val="dk1"/>
                </a:solidFill>
              </a:rPr>
              <a:t>, like edges, textures, and shapes.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Number of filters: Controls how many features are learned per layer.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Kernel size:Length/shape of the filter. Affects feature granularity.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Pooling size:Downsamples the feature maps. Reduces dimensionality.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Dropout rate:Helps prevent overfitting by randomly dropping neurons.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Dense layer units:Number of units in fully connected layers.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Deepak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" name="Google Shape;25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r>
              <a:rPr lang="en"/>
              <a:t>Deepak: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Early Stopping:</a:t>
            </a:r>
            <a:r>
              <a:rPr lang="en">
                <a:solidFill>
                  <a:schemeClr val="dk1"/>
                </a:solidFill>
              </a:rPr>
              <a:t> Enabled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Patience: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100</a:t>
            </a:r>
            <a:r>
              <a:rPr lang="en">
                <a:solidFill>
                  <a:schemeClr val="dk1"/>
                </a:solidFill>
              </a:rPr>
              <a:t> epochs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→ Training will stop if validation loss doesn’t improve for 100 consecutive epochs.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Max Epochs: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300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chemeClr val="dk1"/>
                </a:solidFill>
              </a:rPr>
              <a:t>→ Training can run for up to 300 epochs unless stopped early.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Batch Size: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1024</a:t>
            </a:r>
            <a:b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en">
                <a:solidFill>
                  <a:schemeClr val="dk1"/>
                </a:solidFill>
              </a:rPr>
              <a:t>→ Model updates weights after processing every 1024 samples.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b9d22c896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b9d22c896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</a:rPr>
              <a:t>LSTM (Long Short-Term Memory)</a:t>
            </a:r>
            <a:r>
              <a:rPr lang="en">
                <a:solidFill>
                  <a:schemeClr val="dk1"/>
                </a:solidFill>
              </a:rPr>
              <a:t> is a special kind of Recurrent Neural Network (RNN) designed to model </a:t>
            </a:r>
            <a:r>
              <a:rPr lang="en" b="1">
                <a:solidFill>
                  <a:schemeClr val="dk1"/>
                </a:solidFill>
              </a:rPr>
              <a:t>sequential data</a:t>
            </a:r>
            <a:r>
              <a:rPr lang="en">
                <a:solidFill>
                  <a:schemeClr val="dk1"/>
                </a:solidFill>
              </a:rPr>
              <a:t> and capture </a:t>
            </a:r>
            <a:r>
              <a:rPr lang="en" b="1">
                <a:solidFill>
                  <a:schemeClr val="dk1"/>
                </a:solidFill>
              </a:rPr>
              <a:t>long-range dependencies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Each LSTM unit has a </a:t>
            </a:r>
            <a:r>
              <a:rPr lang="en" b="1">
                <a:solidFill>
                  <a:schemeClr val="dk1"/>
                </a:solidFill>
              </a:rPr>
              <a:t>memory cell</a:t>
            </a:r>
            <a:r>
              <a:rPr lang="en">
                <a:solidFill>
                  <a:schemeClr val="dk1"/>
                </a:solidFill>
              </a:rPr>
              <a:t> and three gates: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Forget Gate (𝑓ₜ):</a:t>
            </a:r>
            <a:r>
              <a:rPr lang="en">
                <a:solidFill>
                  <a:schemeClr val="dk1"/>
                </a:solidFill>
              </a:rPr>
              <a:t> Decides what information to discard from the previous cell state.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Input Gate (𝑖ₜ):</a:t>
            </a:r>
            <a:r>
              <a:rPr lang="en">
                <a:solidFill>
                  <a:schemeClr val="dk1"/>
                </a:solidFill>
              </a:rPr>
              <a:t> Decides what new information to store in the cell.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Output Gate (𝑜ₜ):</a:t>
            </a:r>
            <a:r>
              <a:rPr lang="en">
                <a:solidFill>
                  <a:schemeClr val="dk1"/>
                </a:solidFill>
              </a:rPr>
              <a:t> Controls what information to output from the cell state.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Hyperparamters: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units:Number of neurons 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bidirectional:Whether to wrap the LSTM in a Bidirectional layer for better context.</a:t>
            </a:r>
            <a:endParaRPr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Optimizer: Adam is most common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4ba3a7bfa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4ba3a7bfa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Deepak: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</a:rPr>
              <a:t>GRU (Gated Recurrent Unit)</a:t>
            </a:r>
            <a:r>
              <a:rPr lang="en">
                <a:solidFill>
                  <a:schemeClr val="dk1"/>
                </a:solidFill>
              </a:rPr>
              <a:t> is a type of RNN introduced to simplify LSTM architecture while still solving the </a:t>
            </a:r>
            <a:r>
              <a:rPr lang="en" b="1">
                <a:solidFill>
                  <a:schemeClr val="dk1"/>
                </a:solidFill>
              </a:rPr>
              <a:t>vanishing gradient problem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It's </a:t>
            </a:r>
            <a:r>
              <a:rPr lang="en" b="1">
                <a:solidFill>
                  <a:schemeClr val="dk1"/>
                </a:solidFill>
              </a:rPr>
              <a:t>faster</a:t>
            </a:r>
            <a:r>
              <a:rPr lang="en">
                <a:solidFill>
                  <a:schemeClr val="dk1"/>
                </a:solidFill>
              </a:rPr>
              <a:t> and often performs similarly (or even better) than LSTM on many tasks involving sequential data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GRU has </a:t>
            </a:r>
            <a:r>
              <a:rPr lang="en" b="1">
                <a:solidFill>
                  <a:schemeClr val="dk1"/>
                </a:solidFill>
              </a:rPr>
              <a:t>two gates</a:t>
            </a:r>
            <a:r>
              <a:rPr lang="en">
                <a:solidFill>
                  <a:schemeClr val="dk1"/>
                </a:solidFill>
              </a:rPr>
              <a:t> instead of LSTM’s three: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Update Gate (𝑧ₜ)</a:t>
            </a:r>
            <a:r>
              <a:rPr lang="en">
                <a:solidFill>
                  <a:schemeClr val="dk1"/>
                </a:solidFill>
              </a:rPr>
              <a:t> – decides how much of the past information to keep.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b="1">
                <a:solidFill>
                  <a:schemeClr val="dk1"/>
                </a:solidFill>
              </a:rPr>
              <a:t>Reset Gate (𝑟ₜ)</a:t>
            </a:r>
            <a:r>
              <a:rPr lang="en">
                <a:solidFill>
                  <a:schemeClr val="dk1"/>
                </a:solidFill>
              </a:rPr>
              <a:t> – decides how much of the past to forget.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Unlike LSTM, </a:t>
            </a:r>
            <a:r>
              <a:rPr lang="en" b="1">
                <a:solidFill>
                  <a:schemeClr val="dk1"/>
                </a:solidFill>
              </a:rPr>
              <a:t>GRU merges the cell state and hidden state</a:t>
            </a:r>
            <a:r>
              <a:rPr lang="en">
                <a:solidFill>
                  <a:schemeClr val="dk1"/>
                </a:solidFill>
              </a:rPr>
              <a:t> into one, which makes it: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Simpler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Faster to train</a:t>
            </a:r>
            <a:endParaRPr b="1"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b="1">
                <a:solidFill>
                  <a:schemeClr val="dk1"/>
                </a:solidFill>
              </a:rPr>
              <a:t>Uses fewer parameters</a:t>
            </a:r>
            <a:endParaRPr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units:Number of neurons per GRU layer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dropout:Dropout for input connections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bidirectional:Wrap with Bidirectional for better context understanding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6" name="Google Shape;276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4b9d22c89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4b9d22c89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Deepak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Augment external data sets like sate imagery, radar data, real time feed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incorporate topographical  and elevation data to account for geo rainfall patterns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and spatial modelling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1150">
                <a:solidFill>
                  <a:srgbClr val="D1D2D3"/>
                </a:solidFill>
                <a:highlight>
                  <a:srgbClr val="222529"/>
                </a:highlight>
              </a:rPr>
              <a:t>For future effort, we aim to address fairness challenges in rainfall prediction address omitted variable,, and generalization biases—to reduce overprediction, improve model reliability on unseen conditions.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8" name="Google Shape;29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b="1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Numerical Weather Prediction (NWP) Models</a:t>
            </a:r>
            <a:r>
              <a:rPr lang="en" b="0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These use mathematical equations to simulate atmospheric processes. Examples include the Global Forecast System (GFS) and the European Centre for Medium-Range Weather Forecasts (ECMWF) models.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b="1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Statistical Models</a:t>
            </a:r>
            <a:r>
              <a:rPr lang="en" b="0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These rely on historical weather data and statistical methods to predict rainfall patterns. They are often used for seasonal forecasts.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b="1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Machine Learning Models</a:t>
            </a:r>
            <a:r>
              <a:rPr lang="en" b="0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More recently, machine learning techniques have been applied to improve rainfall predictions by analyzing large datasets and identifying patterns.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b="1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Satellite-Based Models</a:t>
            </a:r>
            <a:r>
              <a:rPr lang="en" b="0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These use satellite observations to estimate precipitation and predict rainfall, especially in remote areas.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100"/>
              <a:buFont typeface="Arial"/>
              <a:buAutoNum type="arabicPeriod"/>
            </a:pPr>
            <a:r>
              <a:rPr lang="en" b="1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Hydrological Models</a:t>
            </a:r>
            <a:r>
              <a:rPr lang="en" b="0" i="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: These focus on the interaction between rainfall and water systems, helping predict floods and manage water resources.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Train/Val - 80:20 - 2160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LR - 88/88/89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KNN - 89/89/87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CNN - 88/88/89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XGBoost - 96/87/88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Ensemble - 89/89</a:t>
            </a:r>
            <a:endParaRPr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Accuracy, precision, recall and f-score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635ce67b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34635ce67b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e4d1340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33e4d1340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462d0b0d2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1" name="Google Shape;161;g3462d0b0d2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Some of the distributions are right or left skewed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OLS kind this matters if it is normally distributed or not, otherwise we need to do log transforms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Rainfall 0/1 are not evenly distributed. It rains most of the days. </a:t>
            </a:r>
            <a:endParaRPr>
              <a:solidFill>
                <a:schemeClr val="dk1"/>
              </a:solidFill>
            </a:endParaRP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But for predictive model like ours(LR, NN etc) we can use as is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>
            <a:spLocks noGrp="1"/>
          </p:cNvSpPr>
          <p:nvPr>
            <p:ph type="ctrTitle"/>
          </p:nvPr>
        </p:nvSpPr>
        <p:spPr>
          <a:xfrm>
            <a:off x="685800" y="218772"/>
            <a:ext cx="6813900" cy="122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000"/>
              <a:buFont typeface="Georgia"/>
              <a:buNone/>
              <a:defRPr>
                <a:solidFill>
                  <a:srgbClr val="C2822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subTitle" idx="1"/>
          </p:nvPr>
        </p:nvSpPr>
        <p:spPr>
          <a:xfrm>
            <a:off x="685800" y="1931444"/>
            <a:ext cx="6400800" cy="8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None/>
              <a:defRPr>
                <a:solidFill>
                  <a:srgbClr val="2D637F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2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8" name="Google Shape;5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8" name="Google Shape;68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2" name="Google Shape;72;p2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" name="Google Shape;73;p2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457200" y="231553"/>
            <a:ext cx="7766100" cy="8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000"/>
              <a:buFont typeface="Georgia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body" idx="1"/>
          </p:nvPr>
        </p:nvSpPr>
        <p:spPr>
          <a:xfrm>
            <a:off x="457200" y="1512694"/>
            <a:ext cx="7740600" cy="24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3"/>
          <p:cNvSpPr txBox="1">
            <a:spLocks noGrp="1"/>
          </p:cNvSpPr>
          <p:nvPr>
            <p:ph type="title"/>
          </p:nvPr>
        </p:nvSpPr>
        <p:spPr>
          <a:xfrm>
            <a:off x="457201" y="211322"/>
            <a:ext cx="7464300" cy="8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000"/>
              <a:buFont typeface="Georgia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3"/>
          <p:cNvSpPr txBox="1">
            <a:spLocks noGrp="1"/>
          </p:cNvSpPr>
          <p:nvPr>
            <p:ph type="body" idx="1"/>
          </p:nvPr>
        </p:nvSpPr>
        <p:spPr>
          <a:xfrm>
            <a:off x="457201" y="1378333"/>
            <a:ext cx="3717900" cy="27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•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1400"/>
              <a:buChar char="–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400"/>
              <a:buChar char="•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Char char="»"/>
              <a:defRPr/>
            </a:lvl5pPr>
            <a:lvl6pPr marL="2743200" lvl="5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3" name="Google Shape;23;p33"/>
          <p:cNvSpPr txBox="1">
            <a:spLocks noGrp="1"/>
          </p:cNvSpPr>
          <p:nvPr>
            <p:ph type="body" idx="2"/>
          </p:nvPr>
        </p:nvSpPr>
        <p:spPr>
          <a:xfrm>
            <a:off x="4175125" y="1378333"/>
            <a:ext cx="3746400" cy="278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Char char="•"/>
              <a:defRPr sz="1400">
                <a:solidFill>
                  <a:srgbClr val="2D637F"/>
                </a:solidFill>
              </a:defRPr>
            </a:lvl1pPr>
            <a:lvl2pPr marL="914400" lvl="1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1400"/>
              <a:buChar char="–"/>
              <a:defRPr sz="1400">
                <a:solidFill>
                  <a:srgbClr val="2D637F"/>
                </a:solidFill>
              </a:defRPr>
            </a:lvl2pPr>
            <a:lvl3pPr marL="1371600" lvl="2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400"/>
              <a:buChar char="•"/>
              <a:defRPr sz="1400">
                <a:solidFill>
                  <a:srgbClr val="2D637F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400"/>
              <a:buChar char="–"/>
              <a:defRPr sz="1400">
                <a:solidFill>
                  <a:srgbClr val="2D637F"/>
                </a:solidFill>
              </a:defRPr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Char char="»"/>
              <a:defRPr>
                <a:solidFill>
                  <a:srgbClr val="2D637F"/>
                </a:solidFill>
              </a:defRPr>
            </a:lvl5pPr>
            <a:lvl6pPr marL="2743200" lvl="5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9pPr>
          </a:lstStyle>
          <a:p>
            <a:endParaRPr/>
          </a:p>
        </p:txBody>
      </p:sp>
      <p:sp>
        <p:nvSpPr>
          <p:cNvPr id="24" name="Google Shape;24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4"/>
          <p:cNvSpPr txBox="1">
            <a:spLocks noGrp="1"/>
          </p:cNvSpPr>
          <p:nvPr>
            <p:ph type="title"/>
          </p:nvPr>
        </p:nvSpPr>
        <p:spPr>
          <a:xfrm>
            <a:off x="568325" y="1512972"/>
            <a:ext cx="7772400" cy="1497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4200"/>
              <a:buFont typeface="Georgia"/>
              <a:buNone/>
              <a:defRPr sz="42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4"/>
          <p:cNvSpPr txBox="1">
            <a:spLocks noGrp="1"/>
          </p:cNvSpPr>
          <p:nvPr>
            <p:ph type="body" idx="1"/>
          </p:nvPr>
        </p:nvSpPr>
        <p:spPr>
          <a:xfrm>
            <a:off x="568325" y="764506"/>
            <a:ext cx="7772400" cy="67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2200"/>
              <a:buNone/>
              <a:defRPr sz="2200">
                <a:solidFill>
                  <a:srgbClr val="2D637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>
            <a:spLocks noGrp="1"/>
          </p:cNvSpPr>
          <p:nvPr>
            <p:ph type="title"/>
          </p:nvPr>
        </p:nvSpPr>
        <p:spPr>
          <a:xfrm>
            <a:off x="381000" y="2797342"/>
            <a:ext cx="5486400" cy="42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>
            <a:spLocks noGrp="1"/>
          </p:cNvSpPr>
          <p:nvPr>
            <p:ph type="pic" idx="2"/>
          </p:nvPr>
        </p:nvSpPr>
        <p:spPr>
          <a:xfrm>
            <a:off x="381000" y="269081"/>
            <a:ext cx="5486400" cy="2528325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35"/>
          <p:cNvSpPr txBox="1">
            <a:spLocks noGrp="1"/>
          </p:cNvSpPr>
          <p:nvPr>
            <p:ph type="body" idx="1"/>
          </p:nvPr>
        </p:nvSpPr>
        <p:spPr>
          <a:xfrm>
            <a:off x="381000" y="3222395"/>
            <a:ext cx="5486400" cy="357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D637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>
            <a:spLocks noGrp="1"/>
          </p:cNvSpPr>
          <p:nvPr>
            <p:ph type="title"/>
          </p:nvPr>
        </p:nvSpPr>
        <p:spPr>
          <a:xfrm>
            <a:off x="457201" y="781496"/>
            <a:ext cx="3008400" cy="30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2000"/>
              <a:buFont typeface="Georgia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1"/>
          </p:nvPr>
        </p:nvSpPr>
        <p:spPr>
          <a:xfrm>
            <a:off x="3575050" y="781497"/>
            <a:ext cx="4537200" cy="274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–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600"/>
              <a:buChar char="–"/>
              <a:defRPr sz="1600"/>
            </a:lvl4pPr>
            <a:lvl5pPr marL="2286000" lvl="4" indent="-3175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Char char="»"/>
              <a:defRPr sz="14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2"/>
          </p:nvPr>
        </p:nvSpPr>
        <p:spPr>
          <a:xfrm>
            <a:off x="457201" y="1148739"/>
            <a:ext cx="3008400" cy="2375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2D637F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2D637F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2D637F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5" name="Google Shape;45;p2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6" name="Google Shape;46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3" name="Google Shape;53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/>
        </p:nvSpPr>
        <p:spPr>
          <a:xfrm>
            <a:off x="267368" y="3980447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7;p18"/>
          <p:cNvSpPr txBox="1">
            <a:spLocks noGrp="1"/>
          </p:cNvSpPr>
          <p:nvPr>
            <p:ph type="title"/>
          </p:nvPr>
        </p:nvSpPr>
        <p:spPr>
          <a:xfrm>
            <a:off x="457200" y="394467"/>
            <a:ext cx="8229600" cy="857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000"/>
              <a:buFont typeface="Georgia"/>
              <a:buNone/>
              <a:defRPr sz="3000" b="0" i="0" u="none" strike="noStrike" cap="non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body" idx="1"/>
          </p:nvPr>
        </p:nvSpPr>
        <p:spPr>
          <a:xfrm>
            <a:off x="457200" y="1356059"/>
            <a:ext cx="8229600" cy="189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2D637F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" name="Google Shape;9;p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274508" y="1"/>
            <a:ext cx="1614090" cy="100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0" y="4198925"/>
            <a:ext cx="6858000" cy="74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69049" y="4514471"/>
            <a:ext cx="942133" cy="22502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Google Shape;41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lwang9/mids-w207-final_project_team2" TargetMode="External"/><Relationship Id="rId4" Type="http://schemas.openxmlformats.org/officeDocument/2006/relationships/hyperlink" Target="https://www.kaggle.com/competitions/playground-series-s5e3/overview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playground-series-s5e3/overview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pivotalweather.com/" TargetMode="External"/><Relationship Id="rId4" Type="http://schemas.openxmlformats.org/officeDocument/2006/relationships/hyperlink" Target="https://www.youtube.com/watch?v=Pn5NTfeKJzY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ivotalweather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wang9/mids-w207-final_project_team2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subTitle" idx="1"/>
          </p:nvPr>
        </p:nvSpPr>
        <p:spPr>
          <a:xfrm>
            <a:off x="2848938" y="3138075"/>
            <a:ext cx="34461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" sz="1300" b="1">
                <a:solidFill>
                  <a:srgbClr val="000000"/>
                </a:solidFill>
              </a:rPr>
              <a:t>By Lynne, Naresh, Deepak, Mridul</a:t>
            </a:r>
            <a:endParaRPr sz="1300" b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" sz="1300">
                <a:solidFill>
                  <a:srgbClr val="000000"/>
                </a:solidFill>
              </a:rPr>
              <a:t>DS207 Spring 2025</a:t>
            </a:r>
            <a:endParaRPr sz="13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r>
              <a:rPr lang="en" sz="1300">
                <a:solidFill>
                  <a:schemeClr val="dk1"/>
                </a:solidFill>
              </a:rPr>
              <a:t>April 17 2025</a:t>
            </a:r>
            <a:endParaRPr sz="600" b="1" i="1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800"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SzPts val="2200"/>
              <a:buNone/>
            </a:pPr>
            <a:endParaRPr sz="800">
              <a:solidFill>
                <a:srgbClr val="000000"/>
              </a:solidFill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title" idx="4294967295"/>
          </p:nvPr>
        </p:nvSpPr>
        <p:spPr>
          <a:xfrm>
            <a:off x="508900" y="-63075"/>
            <a:ext cx="8232000" cy="10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Predicting Rainfall with Machine Learning</a:t>
            </a:r>
            <a:endParaRPr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4300" y="725628"/>
            <a:ext cx="4675376" cy="233768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205050" y="3840750"/>
            <a:ext cx="6839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" sz="900" b="0" i="0" u="sng" strike="noStrike" cap="none">
                <a:solidFill>
                  <a:schemeClr val="hlink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/>
              </a:rPr>
              <a:t>Dataset: Kaggle · Playground Prediction Competition</a:t>
            </a:r>
            <a:endParaRPr sz="900" b="0" i="0" u="none" strike="noStrike" cap="non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" sz="90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 </a:t>
            </a:r>
            <a:r>
              <a:rPr lang="en" sz="900" u="sng" strike="noStrike" cap="none">
                <a:solidFill>
                  <a:schemeClr val="hlink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5"/>
              </a:rPr>
              <a:t>https://github.com/lwang9/mids-w207-final_project_team2</a:t>
            </a:r>
            <a:r>
              <a:rPr lang="en" sz="90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</a:t>
            </a:r>
            <a:endParaRPr sz="900" u="none" strike="noStrike" cap="non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000" b="0" i="0" u="none" strike="noStrike" cap="none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"/>
          <p:cNvSpPr txBox="1">
            <a:spLocks noGrp="1"/>
          </p:cNvSpPr>
          <p:nvPr>
            <p:ph type="title"/>
          </p:nvPr>
        </p:nvSpPr>
        <p:spPr>
          <a:xfrm>
            <a:off x="311700" y="160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400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rPr>
              <a:t>EDA - Distribution of Given Features (Test Data)</a:t>
            </a:r>
            <a:endParaRPr sz="2220"/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450" y="733650"/>
            <a:ext cx="6769100" cy="44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463a346552_0_24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749302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EDA - Data Preprocessing and Transformation</a:t>
            </a:r>
            <a:endParaRPr sz="2600"/>
          </a:p>
        </p:txBody>
      </p:sp>
      <p:sp>
        <p:nvSpPr>
          <p:cNvPr id="176" name="Google Shape;176;g3463a346552_0_24"/>
          <p:cNvSpPr txBox="1"/>
          <p:nvPr/>
        </p:nvSpPr>
        <p:spPr>
          <a:xfrm>
            <a:off x="703450" y="1051525"/>
            <a:ext cx="73419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Features: </a:t>
            </a:r>
            <a:r>
              <a:rPr lang="en" sz="1600" b="0" i="0" u="none" strike="noStrike" cap="none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[‘day’, 'pressure', 'maxtemp', 'temperature', 'mintemp', 'humidity', 'cloud', 'sunshine', 'winddirection', 'windspeed']</a:t>
            </a:r>
            <a:endParaRPr sz="1600" b="0" i="0" u="none" strike="noStrike" cap="none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Additional Features: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wind_sin – a sine transformation of the wind direction to encode it cyclically: 2*pi*winddirection/360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day_sin – a sine transformation of the day to capture seasonal cycles: 2*pi*day/365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year – Synthetic year assigned based on index or grouping.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month – Extracted from the synthetic date derived from day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463a346552_0_7"/>
          <p:cNvSpPr txBox="1">
            <a:spLocks noGrp="1"/>
          </p:cNvSpPr>
          <p:nvPr>
            <p:ph type="ctrTitle"/>
          </p:nvPr>
        </p:nvSpPr>
        <p:spPr>
          <a:xfrm>
            <a:off x="164100" y="75900"/>
            <a:ext cx="4264800" cy="7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EDA - Linear Relationships</a:t>
            </a:r>
            <a:endParaRPr sz="2400"/>
          </a:p>
        </p:txBody>
      </p:sp>
      <p:sp>
        <p:nvSpPr>
          <p:cNvPr id="182" name="Google Shape;182;g3463a346552_0_7"/>
          <p:cNvSpPr txBox="1"/>
          <p:nvPr/>
        </p:nvSpPr>
        <p:spPr>
          <a:xfrm>
            <a:off x="164100" y="612150"/>
            <a:ext cx="3956700" cy="4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Features: </a:t>
            </a:r>
            <a:r>
              <a:rPr lang="en" sz="1350" b="0" i="0" u="none" strike="noStrike" cap="none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[‘day’, 'pressure', 'maxtemp', 'temperature', 'mintemp', 'humidity', 'cloud', 'sunshine', 'winddirection', 'windspeed', ‘month’, ‘year’, ‘wind_sin’, ‘day_sin’]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Relevant Features: </a:t>
            </a:r>
            <a:r>
              <a:rPr lang="en" sz="1350" b="0" i="0" u="none" strike="noStrike" cap="none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['pressure', 'maxtemp', 'temperature', 'mintemp', 'humidity', 'cloud', 'sunshine', 'winddirection', 'windspeed', ‘year’, ‘day_sin’, ‘wind_sin’]</a:t>
            </a:r>
            <a:endParaRPr sz="1350" b="0" i="0" u="none" strike="noStrike" cap="none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Irrelevant Features: </a:t>
            </a:r>
            <a:r>
              <a:rPr lang="en" sz="1350" b="0" i="0" u="none" strike="noStrike" cap="none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[‘day’, ‘month’]</a:t>
            </a:r>
            <a:endParaRPr sz="1350" b="0" i="0" u="none" strike="noStrike" cap="none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Additional Features to Test: </a:t>
            </a:r>
            <a:r>
              <a:rPr lang="en" sz="1350" b="0" i="0" u="none" strike="noStrike" cap="none">
                <a:solidFill>
                  <a:srgbClr val="008000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Previous day(s)’ Features</a:t>
            </a:r>
            <a:endParaRPr sz="1350" b="0" i="0" u="none" strike="noStrike" cap="none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endParaRPr sz="1350" b="0" i="0" u="none" strike="noStrike" cap="none">
              <a:solidFill>
                <a:srgbClr val="008000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3463a346552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6025" y="76200"/>
            <a:ext cx="4997976" cy="440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749302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Modeling - Baseline</a:t>
            </a:r>
            <a:endParaRPr sz="2600"/>
          </a:p>
        </p:txBody>
      </p:sp>
      <p:sp>
        <p:nvSpPr>
          <p:cNvPr id="189" name="Google Shape;189;p9"/>
          <p:cNvSpPr txBox="1"/>
          <p:nvPr/>
        </p:nvSpPr>
        <p:spPr>
          <a:xfrm>
            <a:off x="470257" y="916057"/>
            <a:ext cx="41016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Train/Val Split</a:t>
            </a:r>
            <a:endParaRPr/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80/20 </a:t>
            </a:r>
            <a:endParaRPr/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/ Sequential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model always predicts rainfall = 1, the accuracy is 75.3%</a:t>
            </a:r>
            <a:endParaRPr/>
          </a:p>
          <a:p>
            <a:pPr marL="1270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basic Logistic Regression model (without feature engineering) improves the accuracy to 8</a:t>
            </a:r>
            <a:r>
              <a:rPr lang="en" sz="1600">
                <a:solidFill>
                  <a:schemeClr val="dk1"/>
                </a:solidFill>
              </a:rPr>
              <a:t>6</a:t>
            </a:r>
            <a:r>
              <a:rPr lang="en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</a:t>
            </a:r>
            <a:endParaRPr/>
          </a:p>
        </p:txBody>
      </p:sp>
      <p:pic>
        <p:nvPicPr>
          <p:cNvPr id="190" name="Google Shape;19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2169" y="837187"/>
            <a:ext cx="4358901" cy="3390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e12f3e9407600e0_0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68139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Modeling - Improvement</a:t>
            </a:r>
            <a:endParaRPr sz="2600"/>
          </a:p>
        </p:txBody>
      </p:sp>
      <p:graphicFrame>
        <p:nvGraphicFramePr>
          <p:cNvPr id="196" name="Google Shape;196;g6e12f3e9407600e0_0"/>
          <p:cNvGraphicFramePr/>
          <p:nvPr/>
        </p:nvGraphicFramePr>
        <p:xfrm>
          <a:off x="1107745" y="1077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{244C0635-F97F-4513-804A-DA0C959CC587}</a:tableStyleId>
              </a:tblPr>
              <a:tblGrid>
                <a:gridCol w="238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Model</a:t>
                      </a:r>
                      <a:endParaRPr sz="1400" u="none" strike="noStrike" cap="none"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Validation Accuracy</a:t>
                      </a:r>
                      <a:endParaRPr sz="1400" u="none" strike="noStrike" cap="none"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Test Score</a:t>
                      </a:r>
                      <a:endParaRPr sz="1400" u="none" strike="noStrike" cap="none"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Logistic Regression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0.8837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0.8961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KNN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0.8744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0.8716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Decision Tree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0.8676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0.8556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Random Forest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0.8744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0.8958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XGBoost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0.8721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0.8998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Neural Network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0.8790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0.9014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1D CNN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0.8833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0.8916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2D CNN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0.8787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0.8879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LSTM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0.8767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0.8959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GRU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0.8699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0.8972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Ensemble</a:t>
                      </a:r>
                      <a:endParaRPr sz="1400" u="none" strike="noStrike" cap="none"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/>
                        <a:t>—</a:t>
                      </a:r>
                      <a:endParaRPr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strike="noStrike" cap="none"/>
                        <a:t>0.9038</a:t>
                      </a:r>
                      <a:endParaRPr sz="1400" u="none" strike="noStrike" cap="none"/>
                    </a:p>
                  </a:txBody>
                  <a:tcPr marL="47375" marR="47375" marT="23700" marB="2370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68139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Experiments</a:t>
            </a:r>
            <a:endParaRPr sz="2600"/>
          </a:p>
        </p:txBody>
      </p:sp>
      <p:sp>
        <p:nvSpPr>
          <p:cNvPr id="202" name="Google Shape;202;p10"/>
          <p:cNvSpPr txBox="1"/>
          <p:nvPr/>
        </p:nvSpPr>
        <p:spPr>
          <a:xfrm>
            <a:off x="703450" y="839850"/>
            <a:ext cx="7545900" cy="33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Classic Models: </a:t>
            </a:r>
            <a:endParaRPr/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Regression, Decision Tree, Random Forest, XGBoost, KNN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Neural Net Models:</a:t>
            </a:r>
            <a:endParaRPr/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NN, 1D CNN, 2D CNN, LSTM, GRU</a:t>
            </a:r>
            <a:endParaRPr/>
          </a:p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Ensemble:</a:t>
            </a:r>
            <a:endParaRPr/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Weighted average of different models</a:t>
            </a:r>
            <a:endParaRPr/>
          </a:p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1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68139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Hyperparameter Choices – Decision Trees</a:t>
            </a:r>
            <a:endParaRPr sz="2600"/>
          </a:p>
        </p:txBody>
      </p:sp>
      <p:pic>
        <p:nvPicPr>
          <p:cNvPr id="208" name="Google Shape;20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958" y="780462"/>
            <a:ext cx="8436084" cy="436303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1"/>
          <p:cNvSpPr txBox="1"/>
          <p:nvPr/>
        </p:nvSpPr>
        <p:spPr>
          <a:xfrm>
            <a:off x="703450" y="839850"/>
            <a:ext cx="7546028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Max_depth = 4</a:t>
            </a:r>
            <a:endParaRPr/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68139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Hyperparameter Choices - KNN</a:t>
            </a:r>
            <a:endParaRPr sz="2600"/>
          </a:p>
        </p:txBody>
      </p:sp>
      <p:pic>
        <p:nvPicPr>
          <p:cNvPr id="215" name="Google Shape;215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2372" y="885346"/>
            <a:ext cx="6090769" cy="337280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3"/>
          <p:cNvSpPr txBox="1"/>
          <p:nvPr/>
        </p:nvSpPr>
        <p:spPr>
          <a:xfrm>
            <a:off x="703450" y="1079049"/>
            <a:ext cx="25083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 = 15</a:t>
            </a:r>
            <a:endParaRPr/>
          </a:p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4b9d22c896_3_0"/>
          <p:cNvSpPr txBox="1">
            <a:spLocks noGrp="1"/>
          </p:cNvSpPr>
          <p:nvPr>
            <p:ph type="ctrTitle"/>
          </p:nvPr>
        </p:nvSpPr>
        <p:spPr>
          <a:xfrm>
            <a:off x="703450" y="75925"/>
            <a:ext cx="5908200" cy="8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Hyperparameter Choices - XGBoost</a:t>
            </a:r>
            <a:endParaRPr sz="2600"/>
          </a:p>
        </p:txBody>
      </p:sp>
      <p:pic>
        <p:nvPicPr>
          <p:cNvPr id="222" name="Google Shape;222;g34b9d22c896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2249" y="1258450"/>
            <a:ext cx="5352280" cy="262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4b9d22c896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034" y="1604829"/>
            <a:ext cx="3791718" cy="1781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2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68139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Hyperparameter Choices - XGBoost</a:t>
            </a:r>
            <a:endParaRPr sz="2600"/>
          </a:p>
        </p:txBody>
      </p:sp>
      <p:pic>
        <p:nvPicPr>
          <p:cNvPr id="229" name="Google Shape;229;p12" descr="A graph with blue and white bars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 r="14134"/>
          <a:stretch/>
        </p:blipFill>
        <p:spPr>
          <a:xfrm>
            <a:off x="0" y="858734"/>
            <a:ext cx="4715197" cy="32935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2" descr="A graph with a black line and a red line&#10;&#10;AI-generated content may be incorrect."/>
          <p:cNvPicPr preferRelativeResize="0"/>
          <p:nvPr/>
        </p:nvPicPr>
        <p:blipFill rotWithShape="1">
          <a:blip r:embed="rId4">
            <a:alphaModFix/>
          </a:blip>
          <a:srcRect t="3468"/>
          <a:stretch/>
        </p:blipFill>
        <p:spPr>
          <a:xfrm>
            <a:off x="4572000" y="858734"/>
            <a:ext cx="4616506" cy="3196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>
            <a:spLocks noGrp="1"/>
          </p:cNvSpPr>
          <p:nvPr>
            <p:ph type="title"/>
          </p:nvPr>
        </p:nvSpPr>
        <p:spPr>
          <a:xfrm>
            <a:off x="432700" y="3"/>
            <a:ext cx="77661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97" name="Google Shape;97;p2"/>
          <p:cNvSpPr txBox="1"/>
          <p:nvPr/>
        </p:nvSpPr>
        <p:spPr>
          <a:xfrm>
            <a:off x="350250" y="871299"/>
            <a:ext cx="4643100" cy="31085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➢"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Question: Will it rain on any given day?</a:t>
            </a:r>
            <a:endParaRPr/>
          </a:p>
          <a:p>
            <a:pPr marL="10795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➢"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Why is it interesting? Real-World Impact: </a:t>
            </a:r>
            <a:endParaRPr/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▪"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Agriculture.</a:t>
            </a:r>
            <a:endParaRPr/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▪"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Disaster preparedness.</a:t>
            </a:r>
            <a:endParaRPr/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▪"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Urban planning.</a:t>
            </a:r>
            <a:endParaRPr/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▪"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Commute/travel planning.</a:t>
            </a:r>
            <a:endParaRPr/>
          </a:p>
          <a:p>
            <a:pPr marL="800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Char char="▪"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. . . . </a:t>
            </a:r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7037625" y="4514850"/>
            <a:ext cx="2008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Reference: Generated by chatgpt</a:t>
            </a:r>
            <a:endParaRPr sz="600" b="0" i="0" u="none" strike="noStrike" cap="none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99" name="Google Shape;99;p2" descr="Meteo hi-res icon. DIfferent forecast available."/>
          <p:cNvPicPr preferRelativeResize="0"/>
          <p:nvPr/>
        </p:nvPicPr>
        <p:blipFill rotWithShape="1">
          <a:blip r:embed="rId3">
            <a:alphaModFix/>
          </a:blip>
          <a:srcRect r="3854"/>
          <a:stretch/>
        </p:blipFill>
        <p:spPr>
          <a:xfrm>
            <a:off x="4916774" y="40013"/>
            <a:ext cx="4227225" cy="4966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4b9d22c896_1_11"/>
          <p:cNvSpPr txBox="1">
            <a:spLocks noGrp="1"/>
          </p:cNvSpPr>
          <p:nvPr>
            <p:ph type="title"/>
          </p:nvPr>
        </p:nvSpPr>
        <p:spPr>
          <a:xfrm>
            <a:off x="457201" y="211322"/>
            <a:ext cx="74643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Choices - 1D CNN</a:t>
            </a:r>
            <a:endParaRPr/>
          </a:p>
        </p:txBody>
      </p:sp>
      <p:pic>
        <p:nvPicPr>
          <p:cNvPr id="236" name="Google Shape;236;g34b9d22c896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050" y="1234313"/>
            <a:ext cx="7707876" cy="2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4ba3a7bfa2_0_8"/>
          <p:cNvSpPr txBox="1">
            <a:spLocks noGrp="1"/>
          </p:cNvSpPr>
          <p:nvPr>
            <p:ph type="title"/>
          </p:nvPr>
        </p:nvSpPr>
        <p:spPr>
          <a:xfrm>
            <a:off x="457201" y="211322"/>
            <a:ext cx="74643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Choices - 2D CNN</a:t>
            </a:r>
            <a:endParaRPr/>
          </a:p>
        </p:txBody>
      </p:sp>
      <p:pic>
        <p:nvPicPr>
          <p:cNvPr id="242" name="Google Shape;242;g34ba3a7bfa2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175" y="1218575"/>
            <a:ext cx="7099650" cy="253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4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68139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Hyperparameter Choices – 1D CNN, 2D CNN</a:t>
            </a:r>
            <a:endParaRPr sz="2600"/>
          </a:p>
        </p:txBody>
      </p:sp>
      <p:sp>
        <p:nvSpPr>
          <p:cNvPr id="248" name="Google Shape;248;p14"/>
          <p:cNvSpPr txBox="1"/>
          <p:nvPr/>
        </p:nvSpPr>
        <p:spPr>
          <a:xfrm>
            <a:off x="703450" y="865062"/>
            <a:ext cx="7294502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2D CNNs are not better than 1D CNNs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Deeper CNNs are not better than shallower CNNs</a:t>
            </a:r>
            <a:endParaRPr/>
          </a:p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14"/>
          <p:cNvSpPr txBox="1"/>
          <p:nvPr/>
        </p:nvSpPr>
        <p:spPr>
          <a:xfrm>
            <a:off x="618106" y="1910045"/>
            <a:ext cx="2508286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Best 1D CNN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 = 128.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Kernel_size = 4.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Stride = 1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Learning_rate = 0.0005.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Activation = ‘relu’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Dropout rate = 0.5</a:t>
            </a:r>
            <a:endParaRPr/>
          </a:p>
        </p:txBody>
      </p:sp>
      <p:pic>
        <p:nvPicPr>
          <p:cNvPr id="250" name="Google Shape;25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6880" y="1709976"/>
            <a:ext cx="5687219" cy="2610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68139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Hyperparameter Choices – 1D CNN</a:t>
            </a:r>
            <a:endParaRPr sz="2600"/>
          </a:p>
        </p:txBody>
      </p:sp>
      <p:sp>
        <p:nvSpPr>
          <p:cNvPr id="256" name="Google Shape;256;p16"/>
          <p:cNvSpPr txBox="1"/>
          <p:nvPr/>
        </p:nvSpPr>
        <p:spPr>
          <a:xfrm>
            <a:off x="703450" y="1079049"/>
            <a:ext cx="2508286" cy="2000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Early_stopping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Patience = 100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Epochs = 300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Batch_size 1024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7" name="Google Shape;25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7894" y="807118"/>
            <a:ext cx="5231269" cy="3529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4b9d22c896_1_2"/>
          <p:cNvSpPr txBox="1">
            <a:spLocks noGrp="1"/>
          </p:cNvSpPr>
          <p:nvPr>
            <p:ph type="title"/>
          </p:nvPr>
        </p:nvSpPr>
        <p:spPr>
          <a:xfrm>
            <a:off x="425526" y="-3"/>
            <a:ext cx="74643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Choices - LSTM</a:t>
            </a:r>
            <a:endParaRPr/>
          </a:p>
        </p:txBody>
      </p:sp>
      <p:pic>
        <p:nvPicPr>
          <p:cNvPr id="263" name="Google Shape;263;g34b9d22c896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900" y="828425"/>
            <a:ext cx="4320700" cy="348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34b9d22c896_1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0599" y="828425"/>
            <a:ext cx="3341850" cy="19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34b9d22c896_1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0600" y="2795850"/>
            <a:ext cx="3341849" cy="2254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4ba3a7bfa2_0_23"/>
          <p:cNvSpPr txBox="1">
            <a:spLocks noGrp="1"/>
          </p:cNvSpPr>
          <p:nvPr>
            <p:ph type="title"/>
          </p:nvPr>
        </p:nvSpPr>
        <p:spPr>
          <a:xfrm>
            <a:off x="457201" y="211322"/>
            <a:ext cx="74643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Choices - GRU</a:t>
            </a:r>
            <a:endParaRPr/>
          </a:p>
        </p:txBody>
      </p:sp>
      <p:pic>
        <p:nvPicPr>
          <p:cNvPr id="271" name="Google Shape;271;g34ba3a7bfa2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2" y="1114562"/>
            <a:ext cx="4918900" cy="29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g34ba3a7bfa2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100" y="1114550"/>
            <a:ext cx="3506199" cy="149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34ba3a7bfa2_0_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3175" y="2640400"/>
            <a:ext cx="3506199" cy="23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7"/>
          <p:cNvSpPr txBox="1">
            <a:spLocks noGrp="1"/>
          </p:cNvSpPr>
          <p:nvPr>
            <p:ph type="ctrTitle"/>
          </p:nvPr>
        </p:nvSpPr>
        <p:spPr>
          <a:xfrm>
            <a:off x="703449" y="75924"/>
            <a:ext cx="7893409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Ensemble – Different Combinations of Models</a:t>
            </a:r>
            <a:endParaRPr sz="2600"/>
          </a:p>
        </p:txBody>
      </p:sp>
      <p:sp>
        <p:nvSpPr>
          <p:cNvPr id="279" name="Google Shape;279;p17"/>
          <p:cNvSpPr txBox="1"/>
          <p:nvPr/>
        </p:nvSpPr>
        <p:spPr>
          <a:xfrm>
            <a:off x="703450" y="839850"/>
            <a:ext cx="75459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KNN worsened ensemble accuracy.</a:t>
            </a:r>
            <a:endParaRPr/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LSTM and GRU also did not improve ensemble accuracy. </a:t>
            </a:r>
            <a:endParaRPr/>
          </a:p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800" b="0" i="0" u="none" strike="noStrike" cap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A weighted average of lr, decision tree, Xgboost, </a:t>
            </a:r>
            <a:r>
              <a:rPr lang="en" sz="1800">
                <a:latin typeface="Merriweather Sans"/>
                <a:ea typeface="Merriweather Sans"/>
                <a:cs typeface="Merriweather Sans"/>
                <a:sym typeface="Merriweather Sans"/>
              </a:rPr>
              <a:t>NN</a:t>
            </a:r>
            <a:r>
              <a:rPr lang="en" sz="1800" b="0" i="0" u="none" strike="noStrike" cap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 and CNNs results in the best score</a:t>
            </a:r>
            <a:endParaRPr sz="16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4b9d22c896_0_0"/>
          <p:cNvSpPr txBox="1">
            <a:spLocks noGrp="1"/>
          </p:cNvSpPr>
          <p:nvPr>
            <p:ph type="title"/>
          </p:nvPr>
        </p:nvSpPr>
        <p:spPr>
          <a:xfrm>
            <a:off x="457200" y="231553"/>
            <a:ext cx="7766100" cy="862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85" name="Google Shape;285;g34b9d22c896_0_0"/>
          <p:cNvSpPr txBox="1">
            <a:spLocks noGrp="1"/>
          </p:cNvSpPr>
          <p:nvPr>
            <p:ph type="body" idx="1"/>
          </p:nvPr>
        </p:nvSpPr>
        <p:spPr>
          <a:xfrm>
            <a:off x="570325" y="1054125"/>
            <a:ext cx="7627500" cy="2926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ncorporation of Additional Data Source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satellite imagery, radar data, or real-time weather station feeds to improve prediction accuracy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Incorporate topographical and elevation data to account for geographical rainfall patterns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Temporal and Spatial Modeling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Extend the model to spatio-temporal predictions (e.g., where and when it will rain)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recurrent neural networks (RNNs) or transformers for time-series forecasting.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Fairness</a:t>
            </a:r>
            <a:endParaRPr sz="1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n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 Bias, Omitted Variable Bias, Evaluation Bias, Generalization Bias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68139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Conclusion</a:t>
            </a:r>
            <a:endParaRPr sz="2600"/>
          </a:p>
        </p:txBody>
      </p:sp>
      <p:sp>
        <p:nvSpPr>
          <p:cNvPr id="291" name="Google Shape;291;p37"/>
          <p:cNvSpPr txBox="1"/>
          <p:nvPr/>
        </p:nvSpPr>
        <p:spPr>
          <a:xfrm>
            <a:off x="703450" y="839850"/>
            <a:ext cx="7546028" cy="249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 engineering, particularly time-based encoding and wind direction transformation, improved all models.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Neural models outperform simpler models on this task.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CNNs and recurrent architectures handle sequential dependencies well. 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complicated models are not necessarily better. </a:t>
            </a:r>
            <a:endParaRPr/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Ensemble modeling achieved near-top leaderboard performance on Kaggle (rank 21/4382).</a:t>
            </a:r>
            <a:endParaRPr/>
          </a:p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" name="Google Shape;292;p37"/>
          <p:cNvGrpSpPr/>
          <p:nvPr/>
        </p:nvGrpSpPr>
        <p:grpSpPr>
          <a:xfrm>
            <a:off x="872204" y="2926079"/>
            <a:ext cx="7208520" cy="1548607"/>
            <a:chOff x="338492" y="2908867"/>
            <a:chExt cx="8622628" cy="2076360"/>
          </a:xfrm>
        </p:grpSpPr>
        <p:pic>
          <p:nvPicPr>
            <p:cNvPr id="293" name="Google Shape;293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5176" y="2908867"/>
              <a:ext cx="8422852" cy="969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492" y="3948082"/>
              <a:ext cx="8555944" cy="446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5176" y="4395818"/>
              <a:ext cx="8555944" cy="5894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 txBox="1">
            <a:spLocks noGrp="1"/>
          </p:cNvSpPr>
          <p:nvPr>
            <p:ph type="ctrTitle"/>
          </p:nvPr>
        </p:nvSpPr>
        <p:spPr>
          <a:xfrm>
            <a:off x="685800" y="218772"/>
            <a:ext cx="68139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01" name="Google Shape;301;p15"/>
          <p:cNvSpPr txBox="1"/>
          <p:nvPr/>
        </p:nvSpPr>
        <p:spPr>
          <a:xfrm>
            <a:off x="490100" y="1278400"/>
            <a:ext cx="83556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Narrow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Kaggle :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/>
              </a:rPr>
              <a:t>https://www.kaggle.com/competitions/playground-series-s5e3/overview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endParaRPr dirty="0"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Narrow"/>
              <a:buChar char="●"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Image: </a:t>
            </a:r>
            <a:r>
              <a:rPr lang="en" sz="1800" b="0" i="0" u="sng" strike="noStrike" cap="none" dirty="0">
                <a:solidFill>
                  <a:schemeClr val="hlink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/>
              </a:rPr>
              <a:t>https://www.youtube.com/watch?v=Pn5NTfeKJzY</a:t>
            </a:r>
            <a:endParaRPr lang="en" sz="1800" b="0" i="0" u="sng" strike="noStrike" cap="none" dirty="0">
              <a:solidFill>
                <a:schemeClr val="hlink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Narrow"/>
              <a:buChar char="●"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5"/>
              </a:rPr>
              <a:t>https://www.pivotalweather.com</a:t>
            </a:r>
            <a:r>
              <a:rPr lang="en-US" sz="1800" b="0" i="0" u="sng" strike="noStrike" cap="none" dirty="0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 </a:t>
            </a:r>
            <a:endParaRPr sz="1800" b="0" i="0" u="sng" strike="noStrike" cap="none" dirty="0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>
            <a:spLocks noGrp="1"/>
          </p:cNvSpPr>
          <p:nvPr>
            <p:ph type="title"/>
          </p:nvPr>
        </p:nvSpPr>
        <p:spPr>
          <a:xfrm>
            <a:off x="457200" y="231553"/>
            <a:ext cx="7766100" cy="862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28220"/>
              </a:buClr>
              <a:buSzPts val="3000"/>
              <a:buFont typeface="Georgia"/>
              <a:buNone/>
            </a:pPr>
            <a:r>
              <a:rPr lang="en"/>
              <a:t>Previous Forecasting Methods</a:t>
            </a:r>
            <a:endParaRPr/>
          </a:p>
        </p:txBody>
      </p:sp>
      <p:sp>
        <p:nvSpPr>
          <p:cNvPr id="105" name="Google Shape;105;p3"/>
          <p:cNvSpPr txBox="1">
            <a:spLocks noGrp="1"/>
          </p:cNvSpPr>
          <p:nvPr>
            <p:ph type="body" idx="1"/>
          </p:nvPr>
        </p:nvSpPr>
        <p:spPr>
          <a:xfrm>
            <a:off x="457200" y="1115299"/>
            <a:ext cx="3957403" cy="2467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</a:pPr>
            <a:r>
              <a:rPr lang="en" sz="2000">
                <a:solidFill>
                  <a:srgbClr val="0C0C0C"/>
                </a:solidFill>
              </a:rPr>
              <a:t>Numerical Weather Prediction (NWP) Models.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</a:pPr>
            <a:r>
              <a:rPr lang="en" sz="2000">
                <a:solidFill>
                  <a:srgbClr val="0C0C0C"/>
                </a:solidFill>
              </a:rPr>
              <a:t>Statistical Models.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Char char="•"/>
            </a:pPr>
            <a:r>
              <a:rPr lang="en" sz="2000">
                <a:solidFill>
                  <a:srgbClr val="0C0C0C"/>
                </a:solidFill>
              </a:rPr>
              <a:t>Satellite-Based Models.</a:t>
            </a:r>
            <a:endParaRPr/>
          </a:p>
          <a:p>
            <a:pPr marL="45720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2D637F"/>
              </a:buClr>
              <a:buSzPts val="1800"/>
              <a:buNone/>
            </a:pPr>
            <a:endParaRPr/>
          </a:p>
        </p:txBody>
      </p:sp>
      <p:pic>
        <p:nvPicPr>
          <p:cNvPr id="106" name="Google Shape;106;p3" descr="Financial graphs on a dark displa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92993" y="1073390"/>
            <a:ext cx="4651007" cy="2906879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3"/>
          <p:cNvSpPr txBox="1"/>
          <p:nvPr/>
        </p:nvSpPr>
        <p:spPr>
          <a:xfrm>
            <a:off x="922885" y="3582874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https://www.pivotalweather.com</a:t>
            </a: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>
            <a:spLocks noGrp="1"/>
          </p:cNvSpPr>
          <p:nvPr>
            <p:ph type="ctrTitle"/>
          </p:nvPr>
        </p:nvSpPr>
        <p:spPr>
          <a:xfrm>
            <a:off x="685800" y="218772"/>
            <a:ext cx="6813900" cy="12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Contributions</a:t>
            </a:r>
            <a:endParaRPr/>
          </a:p>
        </p:txBody>
      </p:sp>
      <p:sp>
        <p:nvSpPr>
          <p:cNvPr id="307" name="Google Shape;307;p38"/>
          <p:cNvSpPr txBox="1"/>
          <p:nvPr/>
        </p:nvSpPr>
        <p:spPr>
          <a:xfrm>
            <a:off x="490100" y="1278400"/>
            <a:ext cx="83556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Narrow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Mridul Jain: EDA, data pre-processing, lr, tree, xgboost, lstm, gru models building and tuning, slides preparation.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Narrow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Lynne Wang: EDA, data pre-processing, lr, tree, xgboost, nn, cnn, knn models building and tuning, slides preparation.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Narrow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Deepak Kumar Srivastava: EDA, data pre-processing, lr, tree, xgboost, nn, lstm models building and tuning, slides preparation.</a:t>
            </a:r>
            <a:endParaRPr/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 Narrow"/>
              <a:buChar char="●"/>
            </a:pPr>
            <a:r>
              <a:rPr lang="en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Naresh Kumar Chinnathambi Kailasam: EDA, data pre-processing, lr, tree, xgboost, nn, lstm models building and tuning, slides preparation.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https://github.com/lwang9/mids-w207-final_project_team2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>
            <a:spLocks noGrp="1"/>
          </p:cNvSpPr>
          <p:nvPr>
            <p:ph type="title"/>
          </p:nvPr>
        </p:nvSpPr>
        <p:spPr>
          <a:xfrm>
            <a:off x="432700" y="3"/>
            <a:ext cx="7766100" cy="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Binary Classification</a:t>
            </a:r>
            <a:endParaRPr/>
          </a:p>
        </p:txBody>
      </p:sp>
      <p:sp>
        <p:nvSpPr>
          <p:cNvPr id="113" name="Google Shape;113;p5"/>
          <p:cNvSpPr txBox="1"/>
          <p:nvPr/>
        </p:nvSpPr>
        <p:spPr>
          <a:xfrm>
            <a:off x="350250" y="628661"/>
            <a:ext cx="4643100" cy="2816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04F"/>
              </a:buClr>
              <a:buSzPts val="1900"/>
              <a:buFont typeface="Arial"/>
              <a:buChar char="➢"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Given Input Features: </a:t>
            </a:r>
            <a:endParaRPr sz="1900" b="0" i="0" u="none" strike="noStrike" cap="non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ID, day, pressure, maxtemp, temperature, mintemp, dewpoint, humidity, cloud, sunshine, wind direction, windspeed (2190 rows)</a:t>
            </a:r>
            <a:endParaRPr sz="1900" b="0" i="0" u="none" strike="noStrike" cap="non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304F"/>
              </a:buClr>
              <a:buSzPts val="1900"/>
              <a:buFont typeface="Arial"/>
              <a:buChar char="➢"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Output: rainfall </a:t>
            </a:r>
            <a:endParaRPr sz="1900" b="0" i="0" u="none" strike="noStrike" cap="non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 = rain, 0 = no rain</a:t>
            </a:r>
            <a:endParaRPr sz="1900" b="0" i="0" u="none" strike="noStrike" cap="none">
              <a:solidFill>
                <a:schemeClr val="dk1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sp>
        <p:nvSpPr>
          <p:cNvPr id="114" name="Google Shape;114;p5"/>
          <p:cNvSpPr txBox="1"/>
          <p:nvPr/>
        </p:nvSpPr>
        <p:spPr>
          <a:xfrm>
            <a:off x="7037625" y="4514850"/>
            <a:ext cx="2008500" cy="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2D637F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Reference: Generated by chatgpt</a:t>
            </a:r>
            <a:endParaRPr sz="600" b="0" i="0" u="none" strike="noStrike" cap="none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endParaRPr sz="600" b="0" i="0" u="none" strike="noStrike" cap="none">
              <a:solidFill>
                <a:srgbClr val="2D637F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</p:txBody>
      </p:sp>
      <p:pic>
        <p:nvPicPr>
          <p:cNvPr id="115" name="Google Shape;11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93350" y="257750"/>
            <a:ext cx="4150650" cy="42570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7" descr="A screenshot of a computer&#10;&#10;AI-generated content may be incorrect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1527" y="482600"/>
            <a:ext cx="7920947" cy="417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7"/>
          <p:cNvSpPr/>
          <p:nvPr/>
        </p:nvSpPr>
        <p:spPr>
          <a:xfrm>
            <a:off x="2413488" y="989134"/>
            <a:ext cx="1147397" cy="38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B53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5528163" y="989134"/>
            <a:ext cx="1147397" cy="38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B53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7"/>
          <p:cNvSpPr/>
          <p:nvPr/>
        </p:nvSpPr>
        <p:spPr>
          <a:xfrm rot="10800000">
            <a:off x="5545750" y="2377219"/>
            <a:ext cx="1147397" cy="38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B53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7"/>
          <p:cNvSpPr/>
          <p:nvPr/>
        </p:nvSpPr>
        <p:spPr>
          <a:xfrm rot="10800000">
            <a:off x="2413488" y="2377219"/>
            <a:ext cx="1147397" cy="38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B53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7"/>
          <p:cNvSpPr/>
          <p:nvPr/>
        </p:nvSpPr>
        <p:spPr>
          <a:xfrm>
            <a:off x="2431075" y="3765306"/>
            <a:ext cx="1147397" cy="38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B53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7"/>
          <p:cNvSpPr/>
          <p:nvPr/>
        </p:nvSpPr>
        <p:spPr>
          <a:xfrm>
            <a:off x="5545750" y="3765306"/>
            <a:ext cx="1147397" cy="3890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4B53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7"/>
          <p:cNvSpPr/>
          <p:nvPr/>
        </p:nvSpPr>
        <p:spPr>
          <a:xfrm>
            <a:off x="7530611" y="1905733"/>
            <a:ext cx="369278" cy="26376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4B53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7"/>
          <p:cNvSpPr/>
          <p:nvPr/>
        </p:nvSpPr>
        <p:spPr>
          <a:xfrm>
            <a:off x="1274884" y="3226778"/>
            <a:ext cx="369278" cy="263769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004B53"/>
          </a:solidFill>
          <a:ln w="25400" cap="flat" cmpd="sng">
            <a:solidFill>
              <a:srgbClr val="1B386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7046843" y="2999702"/>
            <a:ext cx="1321905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 Val Split</a:t>
            </a:r>
            <a:endParaRPr/>
          </a:p>
        </p:txBody>
      </p:sp>
      <p:sp>
        <p:nvSpPr>
          <p:cNvPr id="130" name="Google Shape;130;p7"/>
          <p:cNvSpPr txBox="1"/>
          <p:nvPr/>
        </p:nvSpPr>
        <p:spPr>
          <a:xfrm>
            <a:off x="4006917" y="4314152"/>
            <a:ext cx="1090424" cy="25391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/>
          </a:p>
        </p:txBody>
      </p:sp>
      <p:sp>
        <p:nvSpPr>
          <p:cNvPr id="131" name="Google Shape;131;p7"/>
          <p:cNvSpPr txBox="1"/>
          <p:nvPr/>
        </p:nvSpPr>
        <p:spPr>
          <a:xfrm>
            <a:off x="311700" y="1804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 b="0" i="0" u="none" strike="noStrike" cap="none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rPr>
              <a:t>Overall Plan</a:t>
            </a:r>
            <a:endParaRPr sz="5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ctrTitle"/>
          </p:nvPr>
        </p:nvSpPr>
        <p:spPr>
          <a:xfrm>
            <a:off x="703450" y="75924"/>
            <a:ext cx="68139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/>
              <a:t>Summary of Findings</a:t>
            </a:r>
            <a:endParaRPr sz="2600"/>
          </a:p>
        </p:txBody>
      </p:sp>
      <p:sp>
        <p:nvSpPr>
          <p:cNvPr id="137" name="Google Shape;137;p6"/>
          <p:cNvSpPr txBox="1"/>
          <p:nvPr/>
        </p:nvSpPr>
        <p:spPr>
          <a:xfrm>
            <a:off x="703450" y="839850"/>
            <a:ext cx="75459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000">
                <a:latin typeface="Merriweather Sans"/>
                <a:ea typeface="Merriweather Sans"/>
                <a:cs typeface="Merriweather Sans"/>
                <a:sym typeface="Merriweather Sans"/>
              </a:rPr>
              <a:t>Many models perform reasonably well. </a:t>
            </a:r>
            <a:endParaRPr sz="2000">
              <a:latin typeface="Merriweather Sans"/>
              <a:ea typeface="Merriweather Sans"/>
              <a:cs typeface="Merriweather Sans"/>
              <a:sym typeface="Merriweather Sans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2000" b="0" i="0" u="none" strike="noStrike" cap="none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Ensemble modeling achieved near-top leaderboard performance on Kaggle (rank 21/4382).</a:t>
            </a:r>
            <a:endParaRPr/>
          </a:p>
          <a:p>
            <a:pPr marL="6096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6"/>
          <p:cNvGrpSpPr/>
          <p:nvPr/>
        </p:nvGrpSpPr>
        <p:grpSpPr>
          <a:xfrm>
            <a:off x="872204" y="2645663"/>
            <a:ext cx="7208520" cy="1548607"/>
            <a:chOff x="338492" y="2908867"/>
            <a:chExt cx="8622628" cy="2076360"/>
          </a:xfrm>
        </p:grpSpPr>
        <p:pic>
          <p:nvPicPr>
            <p:cNvPr id="139" name="Google Shape;139;p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5176" y="2908867"/>
              <a:ext cx="8422852" cy="969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8492" y="3948082"/>
              <a:ext cx="8555944" cy="4468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5176" y="4395818"/>
              <a:ext cx="8555944" cy="58940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4635ce67b0_0_5"/>
          <p:cNvSpPr txBox="1">
            <a:spLocks noGrp="1"/>
          </p:cNvSpPr>
          <p:nvPr>
            <p:ph type="title"/>
          </p:nvPr>
        </p:nvSpPr>
        <p:spPr>
          <a:xfrm>
            <a:off x="311700" y="160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rPr>
              <a:t>EDA - Comparison of key variables ( train &amp; test )</a:t>
            </a:r>
            <a:endParaRPr/>
          </a:p>
        </p:txBody>
      </p:sp>
      <p:sp>
        <p:nvSpPr>
          <p:cNvPr id="147" name="Google Shape;147;g34635ce67b0_0_5"/>
          <p:cNvSpPr txBox="1"/>
          <p:nvPr/>
        </p:nvSpPr>
        <p:spPr>
          <a:xfrm>
            <a:off x="242178" y="963543"/>
            <a:ext cx="13779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Train Data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34635ce67b0_0_5"/>
          <p:cNvSpPr txBox="1"/>
          <p:nvPr/>
        </p:nvSpPr>
        <p:spPr>
          <a:xfrm>
            <a:off x="242178" y="3393879"/>
            <a:ext cx="12363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Google Shape;149;g34635ce67b0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639" y="733650"/>
            <a:ext cx="7222435" cy="2357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g34635ce67b0_0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8084" y="2813952"/>
            <a:ext cx="7133543" cy="2329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e4d134017_0_6"/>
          <p:cNvSpPr txBox="1">
            <a:spLocks noGrp="1"/>
          </p:cNvSpPr>
          <p:nvPr>
            <p:ph type="title"/>
          </p:nvPr>
        </p:nvSpPr>
        <p:spPr>
          <a:xfrm>
            <a:off x="311700" y="160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rPr>
              <a:t>EDA - Wind Direction &amp; Speed </a:t>
            </a:r>
            <a:endParaRPr/>
          </a:p>
        </p:txBody>
      </p:sp>
      <p:sp>
        <p:nvSpPr>
          <p:cNvPr id="156" name="Google Shape;156;g33e4d134017_0_6"/>
          <p:cNvSpPr txBox="1"/>
          <p:nvPr/>
        </p:nvSpPr>
        <p:spPr>
          <a:xfrm>
            <a:off x="1973038" y="816213"/>
            <a:ext cx="1377900" cy="2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Train Data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33e4d134017_0_6"/>
          <p:cNvSpPr txBox="1"/>
          <p:nvPr/>
        </p:nvSpPr>
        <p:spPr>
          <a:xfrm>
            <a:off x="6494536" y="770512"/>
            <a:ext cx="1236300" cy="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Test Data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" name="Google Shape;158;g33e4d134017_0_6" title="Screenshot 2025-03-31 at 11.25.12 PM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700" y="1267313"/>
            <a:ext cx="8480709" cy="379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62d0b0d21_0_20"/>
          <p:cNvSpPr txBox="1">
            <a:spLocks noGrp="1"/>
          </p:cNvSpPr>
          <p:nvPr>
            <p:ph type="title"/>
          </p:nvPr>
        </p:nvSpPr>
        <p:spPr>
          <a:xfrm>
            <a:off x="311700" y="1609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" sz="2400">
                <a:solidFill>
                  <a:srgbClr val="C28220"/>
                </a:solidFill>
                <a:latin typeface="Georgia"/>
                <a:ea typeface="Georgia"/>
                <a:cs typeface="Georgia"/>
                <a:sym typeface="Georgia"/>
              </a:rPr>
              <a:t>EDA - Distribution of Given Features (Train Data)</a:t>
            </a:r>
            <a:endParaRPr sz="2220"/>
          </a:p>
        </p:txBody>
      </p:sp>
      <p:pic>
        <p:nvPicPr>
          <p:cNvPr id="164" name="Google Shape;164;g3462d0b0d21_0_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7450" y="733650"/>
            <a:ext cx="6769100" cy="44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2781</Words>
  <Application>Microsoft Office PowerPoint</Application>
  <PresentationFormat>On-screen Show (16:9)</PresentationFormat>
  <Paragraphs>362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Quattrocento Sans</vt:lpstr>
      <vt:lpstr>Arial Narrow</vt:lpstr>
      <vt:lpstr>Roboto Mono</vt:lpstr>
      <vt:lpstr>Noto Sans Symbols</vt:lpstr>
      <vt:lpstr>Calibri</vt:lpstr>
      <vt:lpstr>Merriweather Sans</vt:lpstr>
      <vt:lpstr>Georgia</vt:lpstr>
      <vt:lpstr>Courier New</vt:lpstr>
      <vt:lpstr>Custom Design</vt:lpstr>
      <vt:lpstr>Simple Light</vt:lpstr>
      <vt:lpstr>Predicting Rainfall with Machine Learning</vt:lpstr>
      <vt:lpstr>Motivation</vt:lpstr>
      <vt:lpstr>Previous Forecasting Methods</vt:lpstr>
      <vt:lpstr>Binary Classification</vt:lpstr>
      <vt:lpstr>PowerPoint Presentation</vt:lpstr>
      <vt:lpstr>Summary of Findings</vt:lpstr>
      <vt:lpstr>EDA - Comparison of key variables ( train &amp; test )</vt:lpstr>
      <vt:lpstr>EDA - Wind Direction &amp; Speed </vt:lpstr>
      <vt:lpstr>EDA - Distribution of Given Features (Train Data)</vt:lpstr>
      <vt:lpstr>EDA - Distribution of Given Features (Test Data)</vt:lpstr>
      <vt:lpstr>EDA - Data Preprocessing and Transformation</vt:lpstr>
      <vt:lpstr>EDA - Linear Relationships</vt:lpstr>
      <vt:lpstr>Modeling - Baseline</vt:lpstr>
      <vt:lpstr>Modeling - Improvement</vt:lpstr>
      <vt:lpstr>Experiments</vt:lpstr>
      <vt:lpstr>Hyperparameter Choices – Decision Trees</vt:lpstr>
      <vt:lpstr>Hyperparameter Choices - KNN</vt:lpstr>
      <vt:lpstr>Hyperparameter Choices - XGBoost</vt:lpstr>
      <vt:lpstr>Hyperparameter Choices - XGBoost</vt:lpstr>
      <vt:lpstr>Hyperparameter Choices - 1D CNN</vt:lpstr>
      <vt:lpstr>Hyperparameter Choices - 2D CNN</vt:lpstr>
      <vt:lpstr>Hyperparameter Choices – 1D CNN, 2D CNN</vt:lpstr>
      <vt:lpstr>Hyperparameter Choices – 1D CNN</vt:lpstr>
      <vt:lpstr>Hyperparameter Choices - LSTM</vt:lpstr>
      <vt:lpstr>Hyperparameter Choices - GRU</vt:lpstr>
      <vt:lpstr>Ensemble – Different Combinations of Models</vt:lpstr>
      <vt:lpstr>Future Work</vt:lpstr>
      <vt:lpstr>Conclusion</vt:lpstr>
      <vt:lpstr>References</vt:lpstr>
      <vt:lpstr>Contributions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Lynne Wang</cp:lastModifiedBy>
  <cp:revision>1</cp:revision>
  <dcterms:modified xsi:type="dcterms:W3CDTF">2025-04-17T04:03:56Z</dcterms:modified>
</cp:coreProperties>
</file>